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Medium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Montserrat Light"/>
      <p:regular r:id="rId39"/>
      <p:bold r:id="rId40"/>
      <p:italic r:id="rId41"/>
      <p:boldItalic r:id="rId42"/>
    </p:embeddedFont>
    <p:embeddedFont>
      <p:font typeface="Montserrat ExtraLight"/>
      <p:regular r:id="rId43"/>
      <p:bold r:id="rId44"/>
      <p:italic r:id="rId45"/>
      <p:boldItalic r:id="rId46"/>
    </p:embeddedFont>
    <p:embeddedFont>
      <p:font typeface="Nuni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.fntdata"/><Relationship Id="rId42" Type="http://schemas.openxmlformats.org/officeDocument/2006/relationships/font" Target="fonts/MontserratLight-boldItalic.fntdata"/><Relationship Id="rId41" Type="http://schemas.openxmlformats.org/officeDocument/2006/relationships/font" Target="fonts/MontserratLight-italic.fntdata"/><Relationship Id="rId44" Type="http://schemas.openxmlformats.org/officeDocument/2006/relationships/font" Target="fonts/MontserratExtraLight-bold.fntdata"/><Relationship Id="rId43" Type="http://schemas.openxmlformats.org/officeDocument/2006/relationships/font" Target="fonts/MontserratExtraLight-regular.fntdata"/><Relationship Id="rId46" Type="http://schemas.openxmlformats.org/officeDocument/2006/relationships/font" Target="fonts/MontserratExtraLight-boldItalic.fntdata"/><Relationship Id="rId45" Type="http://schemas.openxmlformats.org/officeDocument/2006/relationships/font" Target="fonts/MontserratExtra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Light-bold.fntdata"/><Relationship Id="rId47" Type="http://schemas.openxmlformats.org/officeDocument/2006/relationships/font" Target="fonts/NunitoLight-regular.fntdata"/><Relationship Id="rId49" Type="http://schemas.openxmlformats.org/officeDocument/2006/relationships/font" Target="fonts/Nuni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slide" Target="slides/slide25.xml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Montserrat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MontserratLight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Nuni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d69668ce3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d69668ce3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d69668ce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d69668ce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d69668ce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d69668ce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d69668ce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d69668ce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7aa7e5f7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7aa7e5f7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d69668ce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d69668ce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d69668ce3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d69668ce3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d69668ce3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d69668ce3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d69668ce3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d69668ce3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d69668ce3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d69668ce3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5899ac9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5899ac9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d69668ce3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d69668ce3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d69668ce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d69668ce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d69668ce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d69668ce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d69668ce3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d69668ce3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5899ac9d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5899ac9d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5899ac9d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5899ac9d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5899ac9d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5899ac9d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5899ac9d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5899ac9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7aa7e5f7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7aa7e5f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7aa7e5f7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f7aa7e5f7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7aa7e5f7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7aa7e5f7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7aa7e5f7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7aa7e5f7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d69668ce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d69668ce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10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25.png"/><Relationship Id="rId8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10" Type="http://schemas.openxmlformats.org/officeDocument/2006/relationships/image" Target="../media/image22.png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hyperlink" Target="https://www.lua.org/cgi-bin/demo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10" Type="http://schemas.openxmlformats.org/officeDocument/2006/relationships/image" Target="../media/image36.png"/><Relationship Id="rId9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38.png"/><Relationship Id="rId8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55.png"/><Relationship Id="rId6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11" Type="http://schemas.openxmlformats.org/officeDocument/2006/relationships/hyperlink" Target="https://github.com/SkyRats/Lua-scripts/tree/main" TargetMode="External"/><Relationship Id="rId10" Type="http://schemas.openxmlformats.org/officeDocument/2006/relationships/hyperlink" Target="https://github.com/ArduPilot/ardupilot/tree/master/libraries/AP_Scripting/applets" TargetMode="External"/><Relationship Id="rId9" Type="http://schemas.openxmlformats.org/officeDocument/2006/relationships/hyperlink" Target="https://github.com/ArduPilot/ardupilot/tree/master/libraries/AP_Scripting/examples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hyperlink" Target="https://ardupilot.org/copter/docs/common-lua-scripts.html" TargetMode="External"/><Relationship Id="rId8" Type="http://schemas.openxmlformats.org/officeDocument/2006/relationships/hyperlink" Target="https://github.com/ArduPilot/ardupilot/blob/master/libraries/AP_Scripting/docs/docs.lua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.png"/><Relationship Id="rId11" Type="http://schemas.openxmlformats.org/officeDocument/2006/relationships/image" Target="../media/image44.png"/><Relationship Id="rId10" Type="http://schemas.openxmlformats.org/officeDocument/2006/relationships/image" Target="../media/image10.png"/><Relationship Id="rId21" Type="http://schemas.openxmlformats.org/officeDocument/2006/relationships/image" Target="../media/image54.png"/><Relationship Id="rId13" Type="http://schemas.openxmlformats.org/officeDocument/2006/relationships/image" Target="../media/image19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5" Type="http://schemas.openxmlformats.org/officeDocument/2006/relationships/image" Target="../media/image51.png"/><Relationship Id="rId14" Type="http://schemas.openxmlformats.org/officeDocument/2006/relationships/image" Target="../media/image52.png"/><Relationship Id="rId17" Type="http://schemas.openxmlformats.org/officeDocument/2006/relationships/image" Target="../media/image49.png"/><Relationship Id="rId16" Type="http://schemas.openxmlformats.org/officeDocument/2006/relationships/image" Target="../media/image6.png"/><Relationship Id="rId5" Type="http://schemas.openxmlformats.org/officeDocument/2006/relationships/image" Target="../media/image48.png"/><Relationship Id="rId19" Type="http://schemas.openxmlformats.org/officeDocument/2006/relationships/image" Target="../media/image50.png"/><Relationship Id="rId6" Type="http://schemas.openxmlformats.org/officeDocument/2006/relationships/image" Target="../media/image45.png"/><Relationship Id="rId18" Type="http://schemas.openxmlformats.org/officeDocument/2006/relationships/image" Target="../media/image47.png"/><Relationship Id="rId7" Type="http://schemas.openxmlformats.org/officeDocument/2006/relationships/image" Target="../media/image43.png"/><Relationship Id="rId8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410" l="2637" r="4174" t="4264"/>
          <a:stretch/>
        </p:blipFill>
        <p:spPr>
          <a:xfrm>
            <a:off x="0" y="-257350"/>
            <a:ext cx="9230648" cy="540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425" y="1941543"/>
            <a:ext cx="3705725" cy="16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4413" y="3515226"/>
            <a:ext cx="1947750" cy="1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313" y="1698650"/>
            <a:ext cx="2040350" cy="1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4338" y="3763849"/>
            <a:ext cx="1825510" cy="1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9">
            <a:alphaModFix/>
          </a:blip>
          <a:srcRect b="12640" l="0" r="0" t="0"/>
          <a:stretch/>
        </p:blipFill>
        <p:spPr>
          <a:xfrm>
            <a:off x="-618250" y="-623150"/>
            <a:ext cx="10493075" cy="22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54351" y="1601874"/>
            <a:ext cx="966021" cy="6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5">
            <a:alphaModFix/>
          </a:blip>
          <a:srcRect b="9914" l="0" r="0" t="7324"/>
          <a:stretch/>
        </p:blipFill>
        <p:spPr>
          <a:xfrm>
            <a:off x="6785100" y="-290675"/>
            <a:ext cx="4644249" cy="55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50" y="374225"/>
            <a:ext cx="487375" cy="4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893025" y="290925"/>
            <a:ext cx="774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Modos de voo</a:t>
            </a:r>
            <a:endParaRPr sz="29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221325" y="863525"/>
            <a:ext cx="8451300" cy="57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500"/>
              <a:buFont typeface="Montserrat"/>
              <a:buChar char="●"/>
            </a:pPr>
            <a:r>
              <a:rPr b="1"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Stabilize: </a:t>
            </a:r>
            <a:r>
              <a:rPr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Modo de voo padrão para pilotagem com ângulos de inclinação do drone estabilizados (conhecido como manual);</a:t>
            </a:r>
            <a:endParaRPr sz="15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500"/>
              <a:buFont typeface="Montserrat"/>
              <a:buChar char="●"/>
            </a:pPr>
            <a:r>
              <a:rPr b="1"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AltHold: </a:t>
            </a:r>
            <a:r>
              <a:rPr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Igual ao modo anterior, porém, com altitude estabilizada via sensor de distância ou altitude, ou seja, laser, barômetro, ultrassônico, etc;</a:t>
            </a:r>
            <a:endParaRPr sz="15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500"/>
              <a:buFont typeface="Montserrat"/>
              <a:buChar char="●"/>
            </a:pPr>
            <a:r>
              <a:rPr b="1"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Loiter: </a:t>
            </a:r>
            <a:r>
              <a:rPr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Além de controle de altitude, também utiliza informações de posição (GPS, Lidar, Visão Computacional, etc) para manter a própria posição;</a:t>
            </a:r>
            <a:endParaRPr sz="15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500"/>
              <a:buFont typeface="Montserrat"/>
              <a:buChar char="●"/>
            </a:pPr>
            <a:r>
              <a:rPr b="1"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Guided: </a:t>
            </a:r>
            <a:r>
              <a:rPr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Utilizado para navegação em coordenadas determinadas por comandos externos (pela GCS, ou computador de bordo, por exemplo);</a:t>
            </a:r>
            <a:endParaRPr sz="15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500"/>
              <a:buFont typeface="Montserrat"/>
              <a:buChar char="●"/>
            </a:pPr>
            <a:r>
              <a:rPr b="1"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Auto: </a:t>
            </a:r>
            <a:r>
              <a:rPr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Executa uma missão pré-determinada (modo autônomo);</a:t>
            </a:r>
            <a:endParaRPr sz="15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500"/>
              <a:buFont typeface="Montserrat"/>
              <a:buChar char="●"/>
            </a:pPr>
            <a:r>
              <a:rPr b="1"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Land: </a:t>
            </a:r>
            <a:r>
              <a:rPr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Reduz a altitude até o ground level em linha reta (ou seja, pouso simples);</a:t>
            </a:r>
            <a:endParaRPr sz="15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500"/>
              <a:buFont typeface="Montserrat"/>
              <a:buChar char="●"/>
            </a:pPr>
            <a:r>
              <a:rPr b="1"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RTL: </a:t>
            </a:r>
            <a:r>
              <a:rPr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Retorna para a posição de takeoff (Return To Home);</a:t>
            </a:r>
            <a:endParaRPr sz="15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100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b="10404" l="0" r="0" t="10892"/>
          <a:stretch/>
        </p:blipFill>
        <p:spPr>
          <a:xfrm flipH="1">
            <a:off x="-78376" y="-52125"/>
            <a:ext cx="4650376" cy="530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310913" y="330524"/>
            <a:ext cx="519875" cy="4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4572000" y="301275"/>
            <a:ext cx="338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Ground Control Station</a:t>
            </a:r>
            <a:endParaRPr sz="24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3704400" y="939150"/>
            <a:ext cx="53580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Aplicativo de computadores de solo com interface gráfica;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Fornece informações em tempo real e permite a visualização em um mapa e o planejamento de missões por waypoints;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Mais versátil e permite acesso a configurações;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ermite o controle e planejamento do voo de qualquer veículo que utilize o protocolo de comunicação MAVLink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400" y="1468538"/>
            <a:ext cx="3525000" cy="22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 rotWithShape="1">
          <a:blip r:embed="rId4">
            <a:alphaModFix/>
          </a:blip>
          <a:srcRect b="10895" l="0" r="0" t="11446"/>
          <a:stretch/>
        </p:blipFill>
        <p:spPr>
          <a:xfrm>
            <a:off x="5890050" y="-24950"/>
            <a:ext cx="4692074" cy="52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75" y="376600"/>
            <a:ext cx="501875" cy="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895975" y="323325"/>
            <a:ext cx="847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6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Software In The Loop</a:t>
            </a:r>
            <a:endParaRPr sz="2800">
              <a:solidFill>
                <a:srgbClr val="1C1F2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900" y="966225"/>
            <a:ext cx="5253551" cy="391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5276750" y="1784725"/>
            <a:ext cx="3540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500"/>
              <a:buFont typeface="Montserrat"/>
              <a:buChar char="●"/>
            </a:pPr>
            <a:r>
              <a:rPr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Testar missões e funções novas sem um drone real;</a:t>
            </a:r>
            <a:endParaRPr sz="15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500"/>
              <a:buFont typeface="Montserrat"/>
              <a:buChar char="●"/>
            </a:pPr>
            <a:r>
              <a:rPr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Simulação da física do drone e da resposta dos sensores/atuadores;</a:t>
            </a:r>
            <a:endParaRPr sz="15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5">
            <a:alphaModFix/>
          </a:blip>
          <a:srcRect b="9914" l="0" r="0" t="7324"/>
          <a:stretch/>
        </p:blipFill>
        <p:spPr>
          <a:xfrm>
            <a:off x="4572000" y="-294650"/>
            <a:ext cx="4644249" cy="55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50" y="374225"/>
            <a:ext cx="487375" cy="4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233825" y="961775"/>
            <a:ext cx="38736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Proxy 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é um intermédio de dois sistemas;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MAVProxy faz o intermédio do drone e GCS para o protocolo MAVLink;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Funciona como uma GCS primitiva, muito prática pra testar coisas em simulação;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2625" y="1240938"/>
            <a:ext cx="4731776" cy="266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879775" y="329475"/>
            <a:ext cx="599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MAVProxy</a:t>
            </a:r>
            <a:endParaRPr sz="3500">
              <a:solidFill>
                <a:srgbClr val="1C1F2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 rotWithShape="1">
          <a:blip r:embed="rId4">
            <a:alphaModFix/>
          </a:blip>
          <a:srcRect b="10895" l="0" r="0" t="11446"/>
          <a:stretch/>
        </p:blipFill>
        <p:spPr>
          <a:xfrm>
            <a:off x="6504913" y="-69425"/>
            <a:ext cx="4692074" cy="52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25" y="277637"/>
            <a:ext cx="501875" cy="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233825" y="961775"/>
            <a:ext cx="37584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API de Python para programar missões autônomas;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Possível utilizar pela telemetria e programar no PC ou pelo PC de bordo;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Maneira simples de acessar telemetria e enviar comandos;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773325" y="155225"/>
            <a:ext cx="59922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500">
                <a:solidFill>
                  <a:srgbClr val="1C1F2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Dronekit</a:t>
            </a:r>
            <a:endParaRPr sz="3500">
              <a:solidFill>
                <a:srgbClr val="1C1F2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4491025" y="961775"/>
            <a:ext cx="4194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Não vamos entrar em detalhes ainda;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Forma diferente de programar missões autônomas usando o ROS;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ROS funciona em C++, mas o rclpy permite programar em Python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5041225" y="155225"/>
            <a:ext cx="59922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500">
                <a:solidFill>
                  <a:srgbClr val="1C1F2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MAVROS</a:t>
            </a:r>
            <a:endParaRPr sz="35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9913" y="3550351"/>
            <a:ext cx="1716225" cy="121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5" name="Google Shape;20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031" y="277637"/>
            <a:ext cx="501897" cy="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8298" y="3599425"/>
            <a:ext cx="2049476" cy="11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4410" l="2637" r="4174" t="4264"/>
          <a:stretch/>
        </p:blipFill>
        <p:spPr>
          <a:xfrm>
            <a:off x="0" y="-257350"/>
            <a:ext cx="9230648" cy="540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413" y="3515226"/>
            <a:ext cx="1947750" cy="1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313" y="1698650"/>
            <a:ext cx="2040350" cy="1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4338" y="3763849"/>
            <a:ext cx="1825510" cy="1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 rotWithShape="1">
          <a:blip r:embed="rId8">
            <a:alphaModFix/>
          </a:blip>
          <a:srcRect b="12640" l="0" r="0" t="0"/>
          <a:stretch/>
        </p:blipFill>
        <p:spPr>
          <a:xfrm>
            <a:off x="-618250" y="-623150"/>
            <a:ext cx="10493075" cy="22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4351" y="1601874"/>
            <a:ext cx="966021" cy="6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2938" y="1322688"/>
            <a:ext cx="2498126" cy="249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4">
            <a:alphaModFix/>
          </a:blip>
          <a:srcRect b="10895" l="0" r="0" t="11446"/>
          <a:stretch/>
        </p:blipFill>
        <p:spPr>
          <a:xfrm>
            <a:off x="4518450" y="-24950"/>
            <a:ext cx="4692074" cy="52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75" y="376600"/>
            <a:ext cx="501875" cy="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859400" y="300238"/>
            <a:ext cx="442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Linguagem Lua</a:t>
            </a:r>
            <a:endParaRPr sz="4100">
              <a:solidFill>
                <a:srgbClr val="1C1F2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496100" y="946450"/>
            <a:ext cx="4792500" cy="4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Linguagem de programação leve;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Desenvolvida na Pontifícia Universidade Católica do Rio de Janeiro (PUC-Rio) no início dos anos 90;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Sintaxe simples;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Utilizada em jogos, aplicativos desktops, servidores web, dispositivos móveis;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Na Skyrats, utilizamos scripts de Lua para modificar o comportamento do drone sem alterar diretamente o código do firmware;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100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 rotWithShape="1">
          <a:blip r:embed="rId5">
            <a:alphaModFix/>
          </a:blip>
          <a:srcRect b="10404" l="0" r="0" t="10892"/>
          <a:stretch/>
        </p:blipFill>
        <p:spPr>
          <a:xfrm flipH="1">
            <a:off x="-78376" y="-52125"/>
            <a:ext cx="4650376" cy="530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310913" y="330524"/>
            <a:ext cx="519875" cy="4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4118925" y="270525"/>
            <a:ext cx="77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Noções básicas de Lua</a:t>
            </a:r>
            <a:endParaRPr sz="28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2785775" y="1049800"/>
            <a:ext cx="5669100" cy="4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Onde rodar?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○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Lua demo: </a:t>
            </a:r>
            <a:r>
              <a:rPr lang="pt-PT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https://www.lua.org/cgi-bin/demo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○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sudo apt-get install lua5.1</a:t>
            </a:r>
            <a:endParaRPr b="1"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○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lua code.lua</a:t>
            </a:r>
            <a:endParaRPr b="1"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○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Simples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○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Parecida com python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○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Serão destacadas as diferenças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5">
            <a:alphaModFix/>
          </a:blip>
          <a:srcRect b="9914" l="0" r="0" t="7324"/>
          <a:stretch/>
        </p:blipFill>
        <p:spPr>
          <a:xfrm>
            <a:off x="4572000" y="-294650"/>
            <a:ext cx="4644249" cy="55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50" y="374225"/>
            <a:ext cx="487375" cy="4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901725" y="290925"/>
            <a:ext cx="774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Símbolos</a:t>
            </a:r>
            <a:endParaRPr sz="29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250" y="1094975"/>
            <a:ext cx="2212850" cy="186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9" name="Google Shape;24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0250" y="1094975"/>
            <a:ext cx="2625850" cy="201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0" name="Google Shape;25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8025" y="3313757"/>
            <a:ext cx="5520492" cy="89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1" name="Google Shape;251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73306" y="1361900"/>
            <a:ext cx="2100225" cy="133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1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 rotWithShape="1">
          <a:blip r:embed="rId4">
            <a:alphaModFix/>
          </a:blip>
          <a:srcRect b="10895" l="0" r="0" t="11446"/>
          <a:stretch/>
        </p:blipFill>
        <p:spPr>
          <a:xfrm>
            <a:off x="4518450" y="-24950"/>
            <a:ext cx="4692074" cy="52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75" y="376600"/>
            <a:ext cx="501875" cy="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-1280512" y="300238"/>
            <a:ext cx="8470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Funções e Condicionais</a:t>
            </a:r>
            <a:endParaRPr sz="2400">
              <a:solidFill>
                <a:srgbClr val="1C1F2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488" y="1374013"/>
            <a:ext cx="2411390" cy="72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2" name="Google Shape;26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575" y="2633975"/>
            <a:ext cx="2933517" cy="73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3" name="Google Shape;26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38938" y="1374025"/>
            <a:ext cx="5288674" cy="153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10895" l="0" r="0" t="11446"/>
          <a:stretch/>
        </p:blipFill>
        <p:spPr>
          <a:xfrm>
            <a:off x="4518450" y="-24950"/>
            <a:ext cx="4692074" cy="52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75" y="376600"/>
            <a:ext cx="501875" cy="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915150" y="308025"/>
            <a:ext cx="774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O que é Firmware?</a:t>
            </a:r>
            <a:endParaRPr sz="29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37025" y="1121725"/>
            <a:ext cx="6248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Software de baixo nível que faz integração direta com o hardware;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Nos drones: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Recebe informações dos sensores, processa os dados, envia os comandos para os atuadores;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Exemplos:</a:t>
            </a:r>
            <a:endParaRPr b="1"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○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Ardupilot (Comunidade Open-source)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○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PX4 Autopilot (Drone Foundation)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○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Betaflight (Open-source FPV)</a:t>
            </a:r>
            <a:endParaRPr b="1"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Light"/>
              <a:buChar char="●"/>
            </a:pPr>
            <a:r>
              <a:t/>
            </a:r>
            <a:endParaRPr sz="1800">
              <a:solidFill>
                <a:schemeClr val="dk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100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 rotWithShape="1">
          <a:blip r:embed="rId5">
            <a:alphaModFix/>
          </a:blip>
          <a:srcRect b="10404" l="0" r="0" t="10892"/>
          <a:stretch/>
        </p:blipFill>
        <p:spPr>
          <a:xfrm flipH="1">
            <a:off x="-78376" y="-52125"/>
            <a:ext cx="4650376" cy="530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310913" y="330524"/>
            <a:ext cx="519875" cy="4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/>
        </p:nvSpPr>
        <p:spPr>
          <a:xfrm>
            <a:off x="1638100" y="270538"/>
            <a:ext cx="847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Scripts de Lua no Ardupilot</a:t>
            </a:r>
            <a:endParaRPr sz="3500">
              <a:solidFill>
                <a:srgbClr val="1C1F2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4441450" y="1283775"/>
            <a:ext cx="4859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Modificar e adicionar comportamentos no autopilot;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Não é necessário alterar o código principal do firmware;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Rodam em paralelo ao código principal;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Armazenados no cartão SD da controladora de voo;</a:t>
            </a:r>
            <a:endParaRPr b="1"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1976" y="2115075"/>
            <a:ext cx="3849676" cy="24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975" y="1196749"/>
            <a:ext cx="4083686" cy="6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 txBox="1"/>
          <p:nvPr/>
        </p:nvSpPr>
        <p:spPr>
          <a:xfrm>
            <a:off x="3087150" y="155225"/>
            <a:ext cx="6361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Location: 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 armazena uma localização, expressa em latitude, longitude e altitude;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Vetor2f: 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vetor 2D que armazena floats;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Vetor3f: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 vetor 3D que armazena floats;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540350" y="155225"/>
            <a:ext cx="59922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500">
                <a:solidFill>
                  <a:srgbClr val="1C1F2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Objetos</a:t>
            </a:r>
            <a:endParaRPr sz="3500">
              <a:solidFill>
                <a:srgbClr val="1C1F2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84" name="Google Shape;284;p33"/>
          <p:cNvCxnSpPr/>
          <p:nvPr/>
        </p:nvCxnSpPr>
        <p:spPr>
          <a:xfrm flipH="1" rot="10800000">
            <a:off x="315350" y="863525"/>
            <a:ext cx="2300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85" name="Google Shape;285;p33"/>
          <p:cNvSpPr txBox="1"/>
          <p:nvPr/>
        </p:nvSpPr>
        <p:spPr>
          <a:xfrm>
            <a:off x="315350" y="1685775"/>
            <a:ext cx="59922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500">
                <a:solidFill>
                  <a:srgbClr val="1C1F2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Bibliotecas</a:t>
            </a:r>
            <a:endParaRPr sz="3500">
              <a:solidFill>
                <a:srgbClr val="1C1F2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86" name="Google Shape;286;p33"/>
          <p:cNvCxnSpPr/>
          <p:nvPr/>
        </p:nvCxnSpPr>
        <p:spPr>
          <a:xfrm>
            <a:off x="215475" y="2409075"/>
            <a:ext cx="27255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87" name="Google Shape;287;p33"/>
          <p:cNvSpPr txBox="1"/>
          <p:nvPr/>
        </p:nvSpPr>
        <p:spPr>
          <a:xfrm>
            <a:off x="3087150" y="1909575"/>
            <a:ext cx="6361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AHRS: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 Informações da posição e estado do drone;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Arming: 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Comandos para armar, desarmar e verificar o estado de arming do drone;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Battery: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 Acessa informações da bateria do drone;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GPS: 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Acessa informações do GPS do drone;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GCS: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 Envia mensagens para a Ground Control Station;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b="1"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Vehicle: </a:t>
            </a: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Acessa e modifica o modo de voo do drone;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4020" y="4431042"/>
            <a:ext cx="900050" cy="57044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/>
        </p:nvSpPr>
        <p:spPr>
          <a:xfrm>
            <a:off x="793113" y="160525"/>
            <a:ext cx="69198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500">
                <a:solidFill>
                  <a:srgbClr val="1C1F2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Estrutura dos scripts</a:t>
            </a:r>
            <a:endParaRPr sz="3500">
              <a:solidFill>
                <a:srgbClr val="1C1F2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96" name="Google Shape;296;p34"/>
          <p:cNvCxnSpPr/>
          <p:nvPr/>
        </p:nvCxnSpPr>
        <p:spPr>
          <a:xfrm>
            <a:off x="2201463" y="883825"/>
            <a:ext cx="4103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297" name="Google Shape;2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5238" y="1387150"/>
            <a:ext cx="5755575" cy="1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5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100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5">
            <a:alphaModFix/>
          </a:blip>
          <a:srcRect b="10404" l="0" r="0" t="10892"/>
          <a:stretch/>
        </p:blipFill>
        <p:spPr>
          <a:xfrm flipH="1">
            <a:off x="-1584001" y="-81375"/>
            <a:ext cx="4650376" cy="530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310913" y="330524"/>
            <a:ext cx="519875" cy="4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2780725" y="262725"/>
            <a:ext cx="521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Pesquisa e Exemplos</a:t>
            </a:r>
            <a:endParaRPr sz="3500">
              <a:solidFill>
                <a:srgbClr val="1C1F2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973575" y="1080525"/>
            <a:ext cx="82134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b="1"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Site do Ardupilot: </a:t>
            </a:r>
            <a:r>
              <a:rPr b="1" lang="pt-PT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https://ardupilot.org/copter/docs/common-lua-scripts.html</a:t>
            </a:r>
            <a:endParaRPr b="1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b="1"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API do Ardupilot: </a:t>
            </a:r>
            <a:r>
              <a:rPr b="1" lang="pt-PT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https://github.com/ArduPilot/ardupilot/blob/master/libraries/AP_Scripting/docs/docs.lua</a:t>
            </a:r>
            <a:endParaRPr b="1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b="1"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Exemplos Ardupilot: </a:t>
            </a:r>
            <a:r>
              <a:rPr b="1" lang="pt-PT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https://github.com/ArduPilot/ardupilot/tree/master/libraries/AP_Scripting/examples</a:t>
            </a:r>
            <a:endParaRPr b="1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b="1"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Applets Ardupilot: </a:t>
            </a:r>
            <a:r>
              <a:rPr b="1" lang="pt-PT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https://github.com/ArduPilot/ardupilot/tree/master/libraries/AP_Scripting/applets</a:t>
            </a:r>
            <a:endParaRPr b="1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b="1"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GitHub Skyrats: </a:t>
            </a:r>
            <a:r>
              <a:rPr b="1" lang="pt-PT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https://github.com/SkyRats/Lua-scripts/tree/main</a:t>
            </a:r>
            <a:endParaRPr b="1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6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238" y="2930800"/>
            <a:ext cx="2260827" cy="32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36"/>
          <p:cNvGrpSpPr/>
          <p:nvPr/>
        </p:nvGrpSpPr>
        <p:grpSpPr>
          <a:xfrm>
            <a:off x="4780988" y="-78300"/>
            <a:ext cx="4632330" cy="4745219"/>
            <a:chOff x="4780988" y="-78300"/>
            <a:chExt cx="4632330" cy="4745219"/>
          </a:xfrm>
        </p:grpSpPr>
        <p:sp>
          <p:nvSpPr>
            <p:cNvPr id="315" name="Google Shape;315;p36"/>
            <p:cNvSpPr txBox="1"/>
            <p:nvPr/>
          </p:nvSpPr>
          <p:spPr>
            <a:xfrm>
              <a:off x="4780988" y="-78300"/>
              <a:ext cx="4139400" cy="42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Char char="●"/>
              </a:pPr>
              <a:r>
                <a:rPr lang="pt-PT" sz="1800">
                  <a:solidFill>
                    <a:schemeClr val="dk2"/>
                  </a:solidFill>
                </a:rPr>
                <a:t>Fontes: 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 sz="1800">
                  <a:solidFill>
                    <a:schemeClr val="dk2"/>
                  </a:solidFill>
                </a:rPr>
                <a:t>&gt; Título slides: </a:t>
              </a:r>
              <a:r>
                <a:rPr lang="pt-PT" sz="1800">
                  <a:solidFill>
                    <a:schemeClr val="dk2"/>
                  </a:solidFill>
                </a:rPr>
                <a:t>Roboto [médio], 24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 sz="1800">
                  <a:solidFill>
                    <a:schemeClr val="dk2"/>
                  </a:solidFill>
                </a:rPr>
                <a:t>&gt; Texto: </a:t>
              </a:r>
              <a:r>
                <a:rPr lang="pt-PT" sz="1800">
                  <a:solidFill>
                    <a:schemeClr val="dk2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Nunito</a:t>
              </a:r>
              <a:r>
                <a:rPr lang="pt-PT" sz="1800">
                  <a:solidFill>
                    <a:schemeClr val="dk2"/>
                  </a:solidFill>
                </a:rPr>
                <a:t> [leve], 18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 sz="1800">
                  <a:solidFill>
                    <a:schemeClr val="dk2"/>
                  </a:solidFill>
                </a:rPr>
                <a:t>&gt; Título da capa:</a:t>
              </a:r>
              <a:r>
                <a:rPr lang="pt-PT" sz="1800">
                  <a:solidFill>
                    <a:schemeClr val="dk2"/>
                  </a:solidFill>
                </a:rPr>
                <a:t> (usar o texto em png seguido do tema do workshop na fonte ‘Roboto [</a:t>
              </a:r>
              <a:r>
                <a:rPr lang="pt-PT" sz="1800">
                  <a:solidFill>
                    <a:schemeClr val="dk2"/>
                  </a:solidFill>
                </a:rPr>
                <a:t>médio</a:t>
              </a:r>
              <a:r>
                <a:rPr lang="pt-PT" sz="1800">
                  <a:solidFill>
                    <a:schemeClr val="dk2"/>
                  </a:solidFill>
                </a:rPr>
                <a:t>]’, ex:)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</p:txBody>
        </p:sp>
        <p:pic>
          <p:nvPicPr>
            <p:cNvPr id="316" name="Google Shape;31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80587" y="3890702"/>
              <a:ext cx="2140232" cy="41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36"/>
            <p:cNvSpPr txBox="1"/>
            <p:nvPr/>
          </p:nvSpPr>
          <p:spPr>
            <a:xfrm>
              <a:off x="5788118" y="4205219"/>
              <a:ext cx="3625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800">
                  <a:solidFill>
                    <a:schemeClr val="dk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Alguma coisa legal!</a:t>
              </a:r>
              <a:endParaRPr sz="18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cxnSp>
        <p:nvCxnSpPr>
          <p:cNvPr id="318" name="Google Shape;318;p36"/>
          <p:cNvCxnSpPr>
            <a:endCxn id="312" idx="2"/>
          </p:cNvCxnSpPr>
          <p:nvPr/>
        </p:nvCxnSpPr>
        <p:spPr>
          <a:xfrm>
            <a:off x="4615324" y="-24899"/>
            <a:ext cx="0" cy="51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9" name="Google Shape;319;p36"/>
          <p:cNvSpPr txBox="1"/>
          <p:nvPr/>
        </p:nvSpPr>
        <p:spPr>
          <a:xfrm>
            <a:off x="398425" y="1108575"/>
            <a:ext cx="3804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PT" sz="1800">
                <a:solidFill>
                  <a:schemeClr val="dk2"/>
                </a:solidFill>
              </a:rPr>
              <a:t>O fundo é essa textura cinza clarinho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PT" sz="1800">
                <a:solidFill>
                  <a:schemeClr val="dk2"/>
                </a:solidFill>
              </a:rPr>
              <a:t>Cores (cor sólida e degradê do lado)</a:t>
            </a:r>
            <a:endParaRPr/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938" y="341572"/>
            <a:ext cx="3356975" cy="4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588" y="4715599"/>
            <a:ext cx="1825510" cy="1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069" y="3331165"/>
            <a:ext cx="1102580" cy="161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1184" y="3331168"/>
            <a:ext cx="1102580" cy="161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6525" y="3331163"/>
            <a:ext cx="1102580" cy="16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7088" y="3397500"/>
            <a:ext cx="487375" cy="4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934588" y="2849412"/>
            <a:ext cx="519875" cy="4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59838" y="2318450"/>
            <a:ext cx="501875" cy="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39498" y="766675"/>
            <a:ext cx="1604506" cy="180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11800" y="3999263"/>
            <a:ext cx="1102577" cy="7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09750" y="3862136"/>
            <a:ext cx="1102602" cy="91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6401" y="3914600"/>
            <a:ext cx="919820" cy="93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2759" y="2741425"/>
            <a:ext cx="807101" cy="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16">
            <a:alphaModFix/>
          </a:blip>
          <a:srcRect b="12640" l="0" r="0" t="0"/>
          <a:stretch/>
        </p:blipFill>
        <p:spPr>
          <a:xfrm>
            <a:off x="6295639" y="2444173"/>
            <a:ext cx="2730950" cy="5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 rotWithShape="1">
          <a:blip r:embed="rId17">
            <a:alphaModFix/>
          </a:blip>
          <a:srcRect b="25309" l="12533" r="9904" t="21397"/>
          <a:stretch/>
        </p:blipFill>
        <p:spPr>
          <a:xfrm>
            <a:off x="5933563" y="1298271"/>
            <a:ext cx="1825500" cy="76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609750" y="3251265"/>
            <a:ext cx="919825" cy="40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32025" y="359350"/>
            <a:ext cx="4139976" cy="40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85400" y="4332961"/>
            <a:ext cx="1825511" cy="1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898500" y="3335282"/>
            <a:ext cx="1102575" cy="1611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20950" y="3238288"/>
            <a:ext cx="1294774" cy="18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100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10404" l="0" r="0" t="10892"/>
          <a:stretch/>
        </p:blipFill>
        <p:spPr>
          <a:xfrm flipH="1">
            <a:off x="-78376" y="-52125"/>
            <a:ext cx="4650376" cy="530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310913" y="330524"/>
            <a:ext cx="519875" cy="4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4155025" y="262725"/>
            <a:ext cx="774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Controladora de Voo</a:t>
            </a:r>
            <a:endParaRPr sz="29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482325" y="960750"/>
            <a:ext cx="5227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Computador dedicado para rodar o firmware dos drones;</a:t>
            </a:r>
            <a:endParaRPr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Tem conexões para GPS, telemetria, rádio, computador de bordo, bateria;</a:t>
            </a:r>
            <a:endParaRPr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Skyrats utiliza a Pixhawk por ser mais versátil e potente para voos autônomos;</a:t>
            </a:r>
            <a:endParaRPr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5025" y="3088775"/>
            <a:ext cx="3882100" cy="16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800" y="631400"/>
            <a:ext cx="2804625" cy="374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9914" l="0" r="0" t="7324"/>
          <a:stretch/>
        </p:blipFill>
        <p:spPr>
          <a:xfrm>
            <a:off x="4572000" y="-294650"/>
            <a:ext cx="4644249" cy="55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50" y="374225"/>
            <a:ext cx="487375" cy="4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901725" y="290925"/>
            <a:ext cx="774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Piloto Automático</a:t>
            </a:r>
            <a:endParaRPr sz="29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37025" y="1121725"/>
            <a:ext cx="57753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Base para criar missões autónomas;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Nós do software temos a tarefa de programar para substituir o piloto;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Além do piloto automático, precisamos de formas de se comunicar com ele;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Ligh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Nem todo firmware de drone permite voos autônomos;</a:t>
            </a:r>
            <a:endParaRPr sz="1800">
              <a:solidFill>
                <a:schemeClr val="dk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0125" y="3657886"/>
            <a:ext cx="1102602" cy="913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b="10895" l="0" r="0" t="11446"/>
          <a:stretch/>
        </p:blipFill>
        <p:spPr>
          <a:xfrm>
            <a:off x="4518450" y="-24950"/>
            <a:ext cx="4692074" cy="52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75" y="376600"/>
            <a:ext cx="501875" cy="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923850" y="300225"/>
            <a:ext cx="774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Protocolo MAVLink</a:t>
            </a:r>
            <a:endParaRPr sz="29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37025" y="1121725"/>
            <a:ext cx="62487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Protocolo de comunicação para enviar comandos e receber informações da controladora de voo.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500"/>
              <a:buFont typeface="Montserrat"/>
              <a:buChar char="○"/>
            </a:pPr>
            <a:r>
              <a:rPr lang="pt-PT" sz="15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Atua como um dicionário que codifica e traduz os dados digitais em comandos;</a:t>
            </a:r>
            <a:endParaRPr sz="18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Protocolo leve e rápido com Publishers e Subscribers;</a:t>
            </a:r>
            <a:endParaRPr b="1"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Estrutura do mavlink :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9250" y="3378075"/>
            <a:ext cx="2154226" cy="13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901725" y="290950"/>
            <a:ext cx="774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Protocolo MAVLink</a:t>
            </a:r>
            <a:endParaRPr sz="29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94525" y="883600"/>
            <a:ext cx="65088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Exemplos de mensagens: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b="1"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HEARTBEAT:</a:t>
            </a:r>
            <a:r>
              <a:rPr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  ́É transmitido numa taxa de 1Hz e fornece informações sobre o status do sistema e da aeronave, como modo de voo, status da bateria, tipo de veículo, entre outros;</a:t>
            </a:r>
            <a:endParaRPr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b="1"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GPS RAW INT:</a:t>
            </a:r>
            <a:r>
              <a:rPr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 Transmite informações brutas do GPS, incluindo latitude,longitude, altitude, velocidade, entre outros.;</a:t>
            </a:r>
            <a:endParaRPr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b="1"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COMMAND LONG:</a:t>
            </a:r>
            <a:r>
              <a:rPr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 Permite enviar comandos para o sistema, como alteração de modos de voo, acionamento de funções específicas, configurações de parâmetros, entre outros;</a:t>
            </a:r>
            <a:endParaRPr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400"/>
              <a:buFont typeface="Montserrat"/>
              <a:buChar char="●"/>
            </a:pPr>
            <a:r>
              <a:rPr b="1"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ATTITUDE: </a:t>
            </a:r>
            <a:r>
              <a:rPr lang="pt-PT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Fornece informações de rotação da aeronave, como ângulos de row, pitch, yaw;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719525" y="-796201"/>
            <a:ext cx="5122875" cy="671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0799998">
            <a:off x="381863" y="358750"/>
            <a:ext cx="519875" cy="4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100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10404" l="0" r="0" t="10892"/>
          <a:stretch/>
        </p:blipFill>
        <p:spPr>
          <a:xfrm flipH="1">
            <a:off x="-78376" y="-52125"/>
            <a:ext cx="4650376" cy="530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310913" y="330524"/>
            <a:ext cx="519875" cy="4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3236375" y="1019300"/>
            <a:ext cx="58107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Biblioteca em Python para programar sistemas com MAVLink;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Usada no MAVProxy e Dronekit;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Módulo Mavutil configura conexões, envia e recebe mensagens, consulta estado do drone;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Acessa o módulo de dialeto usado para codificar e traduzir mensagens;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Otimizada para Ardupilot, mas usamos aplicada a outras ferramentas;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4909250" y="262725"/>
            <a:ext cx="5992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Pymavlink</a:t>
            </a:r>
            <a:endParaRPr sz="4000">
              <a:solidFill>
                <a:srgbClr val="1C1F2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950" y="1019300"/>
            <a:ext cx="2794675" cy="15650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950" y="2744318"/>
            <a:ext cx="2794675" cy="13798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5">
            <a:alphaModFix/>
          </a:blip>
          <a:srcRect b="9914" l="0" r="0" t="7324"/>
          <a:stretch/>
        </p:blipFill>
        <p:spPr>
          <a:xfrm>
            <a:off x="4572000" y="-294650"/>
            <a:ext cx="4644249" cy="55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50" y="374225"/>
            <a:ext cx="487375" cy="4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893025" y="290925"/>
            <a:ext cx="774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Ardupilot</a:t>
            </a:r>
            <a:endParaRPr sz="29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13550" y="883600"/>
            <a:ext cx="64908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Piloto automático confiável, versátil e Open Source;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Projeto começou em 2007, com o primeiro repositório aberto publicado em 2009. Hoje apresenta mais de 700 mil linhas de código;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Comunidade enorme e muito ativa;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F22"/>
              </a:buClr>
              <a:buSzPts val="1600"/>
              <a:buFont typeface="Montserrat"/>
              <a:buChar char="●"/>
            </a:pPr>
            <a:r>
              <a:rPr lang="pt-PT" sz="1600">
                <a:solidFill>
                  <a:srgbClr val="1C1F22"/>
                </a:solidFill>
                <a:latin typeface="Montserrat"/>
                <a:ea typeface="Montserrat"/>
                <a:cs typeface="Montserrat"/>
                <a:sym typeface="Montserrat"/>
              </a:rPr>
              <a:t>Suporte para vários tipos de veículo;</a:t>
            </a:r>
            <a:endParaRPr sz="1600">
              <a:solidFill>
                <a:srgbClr val="1C1F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7">
            <a:alphaModFix/>
          </a:blip>
          <a:srcRect b="29710" l="0" r="0" t="-29710"/>
          <a:stretch/>
        </p:blipFill>
        <p:spPr>
          <a:xfrm>
            <a:off x="4745300" y="2122913"/>
            <a:ext cx="2052850" cy="7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0575" y="3349923"/>
            <a:ext cx="3610375" cy="1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4404" l="2637" r="4174" t="8197"/>
          <a:stretch/>
        </p:blipFill>
        <p:spPr>
          <a:xfrm>
            <a:off x="0" y="-24950"/>
            <a:ext cx="9230648" cy="51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10895" l="0" r="0" t="11446"/>
          <a:stretch/>
        </p:blipFill>
        <p:spPr>
          <a:xfrm>
            <a:off x="4518450" y="-24950"/>
            <a:ext cx="4692074" cy="52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75" y="376600"/>
            <a:ext cx="501875" cy="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25" y="4778625"/>
            <a:ext cx="2349500" cy="3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01725" y="300225"/>
            <a:ext cx="774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Arquitetura - Ardupilot</a:t>
            </a:r>
            <a:endParaRPr sz="29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4887250" y="1877475"/>
            <a:ext cx="218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Possibilita a existência de recursos avançados de estabilização, controle de altitude e orientação bastante complexos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075" y="883600"/>
            <a:ext cx="4519248" cy="38482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